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</p:sldIdLst>
  <p:sldSz cy="5143500" cx="9144000"/>
  <p:notesSz cx="6858000" cy="9144000"/>
  <p:embeddedFontLst>
    <p:embeddedFont>
      <p:font typeface="Roboto"/>
      <p:regular r:id="rId28"/>
      <p:bold r:id="rId29"/>
      <p:italic r:id="rId30"/>
      <p:boldItalic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font" Target="fonts/Roboto-regular.fntdata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Roboto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Roboto-boldItalic.fntdata"/><Relationship Id="rId30" Type="http://schemas.openxmlformats.org/officeDocument/2006/relationships/font" Target="fonts/Roboto-italic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Shape 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Shape 1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Shape 14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Shape 1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Shape 16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We started with understanding the reference code.</a:t>
            </a:r>
            <a:endParaRPr sz="1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Next step was to update the code according to requirement.</a:t>
            </a:r>
            <a:endParaRPr sz="1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After ordering nRF24L01 multi-protocol RC transmitter, we started experimenting with that module.</a:t>
            </a:r>
            <a:endParaRPr sz="1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We tried binding the RC transmitter module with Turnigy with the present code and firmware.</a:t>
            </a:r>
            <a:endParaRPr sz="1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Successfully upgraded the firmware for turnigy after making an arduino as ISP programmer.</a:t>
            </a:r>
            <a:endParaRPr sz="1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Successfully connected both the devices after upgradation.</a:t>
            </a:r>
            <a:endParaRPr sz="1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Shape 1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Successfully bounded arduino with the module after comparing the results of turnigy - RC module</a:t>
            </a:r>
            <a:endParaRPr sz="1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Finally developed a nice command line code to operate drone.</a:t>
            </a:r>
            <a:endParaRPr sz="1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Shape 1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Shape 20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Shape 21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Shape 2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Shape 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Shape 22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Shape 23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Shape 2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Shape 24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Shape 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Shape 1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Shape 10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Shape 11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Shape 11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Shape 12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Shape 10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Shape 1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Shape 1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Shape 13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Shape 14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Shape 15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Shape 16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Shape 17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Shape 1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Shape 70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1" name="Shape 7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Shape 7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Shape 73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Shape 74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Shape 75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" name="Shape 76"/>
          <p:cNvSpPr txBox="1"/>
          <p:nvPr>
            <p:ph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7" name="Shape 77"/>
          <p:cNvSpPr txBox="1"/>
          <p:nvPr>
            <p:ph idx="1" type="body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Shape 7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Shape 20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1" name="Shape 2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Shape 2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Shape 23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Shape 24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Shape 25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" name="Shape 26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Shape 29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Shape 30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Shape 31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Shape 32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Shape 33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Shape 3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" name="Shape 3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6" name="Shape 36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" name="Shape 3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Shape 41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" name="Shape 4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5" name="Shape 4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8" name="Shape 48"/>
          <p:cNvSpPr txBox="1"/>
          <p:nvPr>
            <p:ph idx="1" type="body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9" name="Shape 4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4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Shape 5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Shape 5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Shape 5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Shape 54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Shape 55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Shape 56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" name="Shape 57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" name="Shape 5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1" name="Shape 61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2" name="Shape 62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3" name="Shape 63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4" name="Shape 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Shape 6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68" name="Shape 6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geometr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://www.firstquadcopter.com/reviews/eachine-e010-mini-quadcopter-review/" TargetMode="External"/><Relationship Id="rId4" Type="http://schemas.openxmlformats.org/officeDocument/2006/relationships/image" Target="../media/image6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www.ebay.de/itm/RC-Turnigy-9X-9Ch-Transmitter-w-Module-iA8-Receiver-Mode-1-AFHDS-2A-system-/222722657743?_trksid=p2385738.m4383.l4275.c10" TargetMode="External"/><Relationship Id="rId4" Type="http://schemas.openxmlformats.org/officeDocument/2006/relationships/image" Target="../media/image7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github.com/goebish/nrf24_multipro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.png"/><Relationship Id="rId4" Type="http://schemas.openxmlformats.org/officeDocument/2006/relationships/hyperlink" Target="https://quadmeup.com/generate-ppm-signal-with-arduino/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0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quadmeup.com/generate-ppm-signal-with-arduino/" TargetMode="External"/><Relationship Id="rId4" Type="http://schemas.openxmlformats.org/officeDocument/2006/relationships/hyperlink" Target="https://github.com/goebish/nrf24_multipro" TargetMode="External"/><Relationship Id="rId9" Type="http://schemas.openxmlformats.org/officeDocument/2006/relationships/hyperlink" Target="http://www.hobbytronics.co.uk/arduino-uno-r3" TargetMode="External"/><Relationship Id="rId5" Type="http://schemas.openxmlformats.org/officeDocument/2006/relationships/hyperlink" Target="https://www.ebay.de/itm/RC-Turnigy-9X-9Ch-Transmitter-w-Module-iA8-Receiver-Mode-1-AFHDS-2A-system-/222722657743?_trksid=p2385738.m4383.l4275.c10" TargetMode="External"/><Relationship Id="rId6" Type="http://schemas.openxmlformats.org/officeDocument/2006/relationships/hyperlink" Target="https://github.com/goebish/nrf24_multipro" TargetMode="External"/><Relationship Id="rId7" Type="http://schemas.openxmlformats.org/officeDocument/2006/relationships/hyperlink" Target="http://www.firstquadcopter.com/reviews/eachine-e010-mini-quadcopter-review/" TargetMode="External"/><Relationship Id="rId8" Type="http://schemas.openxmlformats.org/officeDocument/2006/relationships/hyperlink" Target="https://www.robotshop.com/media/files/pdf/datasheet-wir020.pdf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drive.google.com/file/d/1LhQTnFYvlB9dCraM9p9bFTE52GPMFsLe/view" TargetMode="External"/><Relationship Id="rId4" Type="http://schemas.openxmlformats.org/officeDocument/2006/relationships/image" Target="../media/image2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jpg"/><Relationship Id="rId4" Type="http://schemas.openxmlformats.org/officeDocument/2006/relationships/hyperlink" Target="http://www.hobbytronics.co.uk/arduino-uno-r3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jpg"/><Relationship Id="rId4" Type="http://schemas.openxmlformats.org/officeDocument/2006/relationships/image" Target="../media/image10.jpg"/><Relationship Id="rId5" Type="http://schemas.openxmlformats.org/officeDocument/2006/relationships/hyperlink" Target="https://github.com/goebish/nrf24_multipro" TargetMode="External"/><Relationship Id="rId6" Type="http://schemas.openxmlformats.org/officeDocument/2006/relationships/hyperlink" Target="https://www.robotshop.com/media/files/pdf/datasheet-wir020.pdf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/>
          <p:nvPr>
            <p:ph type="ctrTitle"/>
          </p:nvPr>
        </p:nvSpPr>
        <p:spPr>
          <a:xfrm>
            <a:off x="598100" y="13180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BBB Mini Drone</a:t>
            </a:r>
            <a:endParaRPr/>
          </a:p>
        </p:txBody>
      </p:sp>
      <p:sp>
        <p:nvSpPr>
          <p:cNvPr id="86" name="Shape 86"/>
          <p:cNvSpPr txBox="1"/>
          <p:nvPr>
            <p:ph idx="1" type="subTitle"/>
          </p:nvPr>
        </p:nvSpPr>
        <p:spPr>
          <a:xfrm>
            <a:off x="598088" y="21063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Real-Time Embedded Systems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Prof. Dr. Rolf Becker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Members: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Asad Ali Bhatti (23015)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Deep Sureshkumar Bhatt (20975)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 txBox="1"/>
          <p:nvPr>
            <p:ph idx="1" type="body"/>
          </p:nvPr>
        </p:nvSpPr>
        <p:spPr>
          <a:xfrm>
            <a:off x="319500" y="4475825"/>
            <a:ext cx="5998800" cy="35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3"/>
              </a:rPr>
              <a:t>http://www.firstquadcopter.com/reviews/eachine-e010-mini-quadcopter-review/</a:t>
            </a:r>
            <a:endParaRPr sz="1000"/>
          </a:p>
        </p:txBody>
      </p:sp>
      <p:sp>
        <p:nvSpPr>
          <p:cNvPr id="144" name="Shape 144"/>
          <p:cNvSpPr txBox="1"/>
          <p:nvPr>
            <p:ph idx="4294967295"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Eachine E010 Drone</a:t>
            </a:r>
            <a:endParaRPr/>
          </a:p>
        </p:txBody>
      </p:sp>
      <p:pic>
        <p:nvPicPr>
          <p:cNvPr id="145" name="Shape 145"/>
          <p:cNvPicPr preferRelativeResize="0"/>
          <p:nvPr/>
        </p:nvPicPr>
        <p:blipFill rotWithShape="1">
          <a:blip r:embed="rId4">
            <a:alphaModFix/>
          </a:blip>
          <a:srcRect b="20656" l="5439" r="13615" t="15822"/>
          <a:stretch/>
        </p:blipFill>
        <p:spPr>
          <a:xfrm>
            <a:off x="4294650" y="1619725"/>
            <a:ext cx="4537651" cy="2002974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Shape 146"/>
          <p:cNvSpPr txBox="1"/>
          <p:nvPr>
            <p:ph idx="1" type="body"/>
          </p:nvPr>
        </p:nvSpPr>
        <p:spPr>
          <a:xfrm>
            <a:off x="319500" y="1761600"/>
            <a:ext cx="4263000" cy="162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"/>
              <a:t>2.4 GHZ 6-axis drone</a:t>
            </a:r>
            <a:endParaRPr/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"/>
              <a:t>Small and speedy with nice range</a:t>
            </a:r>
            <a:endParaRPr/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"/>
              <a:t>5 minutes of Playtime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 txBox="1"/>
          <p:nvPr>
            <p:ph idx="1" type="body"/>
          </p:nvPr>
        </p:nvSpPr>
        <p:spPr>
          <a:xfrm>
            <a:off x="319500" y="4475825"/>
            <a:ext cx="5998800" cy="35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3"/>
              </a:rPr>
              <a:t>Turnigy reference link</a:t>
            </a:r>
            <a:endParaRPr sz="1000"/>
          </a:p>
        </p:txBody>
      </p:sp>
      <p:sp>
        <p:nvSpPr>
          <p:cNvPr id="152" name="Shape 152"/>
          <p:cNvSpPr txBox="1"/>
          <p:nvPr>
            <p:ph idx="4294967295"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RC Turnigy 9x 9ch transmitter module</a:t>
            </a:r>
            <a:endParaRPr/>
          </a:p>
        </p:txBody>
      </p:sp>
      <p:sp>
        <p:nvSpPr>
          <p:cNvPr id="153" name="Shape 153"/>
          <p:cNvSpPr txBox="1"/>
          <p:nvPr>
            <p:ph idx="1" type="body"/>
          </p:nvPr>
        </p:nvSpPr>
        <p:spPr>
          <a:xfrm>
            <a:off x="319500" y="1761600"/>
            <a:ext cx="4263000" cy="162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"/>
              <a:t>2.408-2.475 GHZ range</a:t>
            </a:r>
            <a:endParaRPr/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"/>
              <a:t>9 channel module</a:t>
            </a:r>
            <a:endParaRPr/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"/>
              <a:t>500 Khz bandwidth</a:t>
            </a:r>
            <a:endParaRPr/>
          </a:p>
        </p:txBody>
      </p:sp>
      <p:pic>
        <p:nvPicPr>
          <p:cNvPr id="154" name="Shape 154"/>
          <p:cNvPicPr preferRelativeResize="0"/>
          <p:nvPr/>
        </p:nvPicPr>
        <p:blipFill rotWithShape="1">
          <a:blip r:embed="rId4">
            <a:alphaModFix/>
          </a:blip>
          <a:srcRect b="0" l="11629" r="22145" t="0"/>
          <a:stretch/>
        </p:blipFill>
        <p:spPr>
          <a:xfrm>
            <a:off x="4940454" y="1170200"/>
            <a:ext cx="3891845" cy="3305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Approach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Approaching steps</a:t>
            </a:r>
            <a:endParaRPr/>
          </a:p>
        </p:txBody>
      </p:sp>
      <p:sp>
        <p:nvSpPr>
          <p:cNvPr id="165" name="Shape 165"/>
          <p:cNvSpPr/>
          <p:nvPr/>
        </p:nvSpPr>
        <p:spPr>
          <a:xfrm>
            <a:off x="432350" y="1304875"/>
            <a:ext cx="2469300" cy="607800"/>
          </a:xfrm>
          <a:prstGeom prst="homePlat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Shape 166"/>
          <p:cNvSpPr txBox="1"/>
          <p:nvPr>
            <p:ph idx="4294967295" type="body"/>
          </p:nvPr>
        </p:nvSpPr>
        <p:spPr>
          <a:xfrm>
            <a:off x="432350" y="1451576"/>
            <a:ext cx="2257200" cy="3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Step 1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67" name="Shape 167"/>
          <p:cNvSpPr txBox="1"/>
          <p:nvPr>
            <p:ph idx="4294967295" type="body"/>
          </p:nvPr>
        </p:nvSpPr>
        <p:spPr>
          <a:xfrm>
            <a:off x="432350" y="2070575"/>
            <a:ext cx="2471700" cy="8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Understand  and update the reference code Geobish-nRF24L01</a:t>
            </a:r>
            <a:endParaRPr b="1" sz="1600"/>
          </a:p>
          <a:p>
            <a:pPr indent="0" lvl="0" marL="0" rtl="0"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b="1" sz="1600"/>
          </a:p>
        </p:txBody>
      </p:sp>
      <p:sp>
        <p:nvSpPr>
          <p:cNvPr id="168" name="Shape 168"/>
          <p:cNvSpPr/>
          <p:nvPr/>
        </p:nvSpPr>
        <p:spPr>
          <a:xfrm>
            <a:off x="3044777" y="1304875"/>
            <a:ext cx="2760600" cy="607800"/>
          </a:xfrm>
          <a:prstGeom prst="chevron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Shape 169"/>
          <p:cNvSpPr txBox="1"/>
          <p:nvPr>
            <p:ph idx="4294967295" type="body"/>
          </p:nvPr>
        </p:nvSpPr>
        <p:spPr>
          <a:xfrm>
            <a:off x="3336150" y="1451576"/>
            <a:ext cx="2257200" cy="3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Step 2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70" name="Shape 170"/>
          <p:cNvSpPr txBox="1"/>
          <p:nvPr>
            <p:ph idx="4294967295" type="body"/>
          </p:nvPr>
        </p:nvSpPr>
        <p:spPr>
          <a:xfrm>
            <a:off x="3336150" y="2070575"/>
            <a:ext cx="2471700" cy="8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Experimented code with Arduino-nRF24L01 module</a:t>
            </a:r>
            <a:endParaRPr b="1" sz="1600"/>
          </a:p>
          <a:p>
            <a:pPr indent="0" lvl="0" marL="0" rtl="0"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171" name="Shape 171"/>
          <p:cNvSpPr/>
          <p:nvPr/>
        </p:nvSpPr>
        <p:spPr>
          <a:xfrm>
            <a:off x="5948502" y="1304875"/>
            <a:ext cx="2760600" cy="607800"/>
          </a:xfrm>
          <a:prstGeom prst="chevron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Shape 172"/>
          <p:cNvSpPr txBox="1"/>
          <p:nvPr>
            <p:ph idx="4294967295" type="body"/>
          </p:nvPr>
        </p:nvSpPr>
        <p:spPr>
          <a:xfrm>
            <a:off x="6254233" y="1451576"/>
            <a:ext cx="2257200" cy="3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Step 3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73" name="Shape 173"/>
          <p:cNvSpPr txBox="1"/>
          <p:nvPr>
            <p:ph idx="4294967295" type="body"/>
          </p:nvPr>
        </p:nvSpPr>
        <p:spPr>
          <a:xfrm>
            <a:off x="6254225" y="2070575"/>
            <a:ext cx="2471700" cy="8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started experiments with Newly ordered module</a:t>
            </a:r>
            <a:endParaRPr b="1" sz="1600"/>
          </a:p>
          <a:p>
            <a:pPr indent="0" lvl="0" marL="0" rtl="0"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174" name="Shape 174"/>
          <p:cNvSpPr/>
          <p:nvPr/>
        </p:nvSpPr>
        <p:spPr>
          <a:xfrm>
            <a:off x="425213" y="3087350"/>
            <a:ext cx="2469300" cy="607800"/>
          </a:xfrm>
          <a:prstGeom prst="homePlat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Shape 175"/>
          <p:cNvSpPr txBox="1"/>
          <p:nvPr>
            <p:ph idx="4294967295" type="body"/>
          </p:nvPr>
        </p:nvSpPr>
        <p:spPr>
          <a:xfrm>
            <a:off x="425213" y="3234051"/>
            <a:ext cx="2257200" cy="3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Step 4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76" name="Shape 176"/>
          <p:cNvSpPr txBox="1"/>
          <p:nvPr>
            <p:ph idx="4294967295" type="body"/>
          </p:nvPr>
        </p:nvSpPr>
        <p:spPr>
          <a:xfrm>
            <a:off x="425213" y="3853050"/>
            <a:ext cx="2471700" cy="74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Connection test Multipro module - Turnigy9x</a:t>
            </a:r>
            <a:endParaRPr b="1" sz="1600"/>
          </a:p>
          <a:p>
            <a:pPr indent="0" lvl="0" marL="0" rtl="0"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b="1" sz="1600"/>
          </a:p>
        </p:txBody>
      </p:sp>
      <p:sp>
        <p:nvSpPr>
          <p:cNvPr id="177" name="Shape 177"/>
          <p:cNvSpPr/>
          <p:nvPr/>
        </p:nvSpPr>
        <p:spPr>
          <a:xfrm>
            <a:off x="3037639" y="3087350"/>
            <a:ext cx="2760600" cy="607800"/>
          </a:xfrm>
          <a:prstGeom prst="chevron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Shape 178"/>
          <p:cNvSpPr txBox="1"/>
          <p:nvPr>
            <p:ph idx="4294967295" type="body"/>
          </p:nvPr>
        </p:nvSpPr>
        <p:spPr>
          <a:xfrm>
            <a:off x="3329013" y="3234051"/>
            <a:ext cx="2257200" cy="3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Step 5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79" name="Shape 179"/>
          <p:cNvSpPr txBox="1"/>
          <p:nvPr>
            <p:ph idx="4294967295" type="body"/>
          </p:nvPr>
        </p:nvSpPr>
        <p:spPr>
          <a:xfrm>
            <a:off x="3336138" y="3853050"/>
            <a:ext cx="2471700" cy="74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Turnigy9x</a:t>
            </a:r>
            <a:r>
              <a:rPr b="1" lang="en" sz="1600"/>
              <a:t> firmware upgrade</a:t>
            </a:r>
            <a:endParaRPr b="1" sz="1600"/>
          </a:p>
          <a:p>
            <a:pPr indent="0" lvl="0" marL="0" rtl="0"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b="1" sz="1600"/>
          </a:p>
        </p:txBody>
      </p:sp>
      <p:sp>
        <p:nvSpPr>
          <p:cNvPr id="180" name="Shape 180"/>
          <p:cNvSpPr/>
          <p:nvPr/>
        </p:nvSpPr>
        <p:spPr>
          <a:xfrm>
            <a:off x="5941364" y="3087350"/>
            <a:ext cx="2760600" cy="607800"/>
          </a:xfrm>
          <a:prstGeom prst="chevron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Shape 181"/>
          <p:cNvSpPr txBox="1"/>
          <p:nvPr>
            <p:ph idx="4294967295" type="body"/>
          </p:nvPr>
        </p:nvSpPr>
        <p:spPr>
          <a:xfrm>
            <a:off x="6247095" y="3234051"/>
            <a:ext cx="2257200" cy="3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Step 6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82" name="Shape 182"/>
          <p:cNvSpPr txBox="1"/>
          <p:nvPr>
            <p:ph idx="4294967295" type="body"/>
          </p:nvPr>
        </p:nvSpPr>
        <p:spPr>
          <a:xfrm>
            <a:off x="6247088" y="3853050"/>
            <a:ext cx="2471700" cy="74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Turnigy9x - Multipro module</a:t>
            </a:r>
            <a:endParaRPr b="1" sz="1600"/>
          </a:p>
          <a:p>
            <a:pPr indent="0" lvl="0" marL="0" rtl="0"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183" name="Shape 183"/>
          <p:cNvSpPr txBox="1"/>
          <p:nvPr>
            <p:ph idx="4294967295" type="body"/>
          </p:nvPr>
        </p:nvSpPr>
        <p:spPr>
          <a:xfrm>
            <a:off x="319500" y="4628225"/>
            <a:ext cx="5998800" cy="35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3"/>
              </a:rPr>
              <a:t>https://github.com/goebish/nrf24_multipro</a:t>
            </a:r>
            <a:endParaRPr sz="10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Approaching steps</a:t>
            </a:r>
            <a:endParaRPr/>
          </a:p>
        </p:txBody>
      </p:sp>
      <p:sp>
        <p:nvSpPr>
          <p:cNvPr id="189" name="Shape 189"/>
          <p:cNvSpPr/>
          <p:nvPr/>
        </p:nvSpPr>
        <p:spPr>
          <a:xfrm>
            <a:off x="1884250" y="1885000"/>
            <a:ext cx="2469300" cy="607800"/>
          </a:xfrm>
          <a:prstGeom prst="homePlat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Shape 190"/>
          <p:cNvSpPr txBox="1"/>
          <p:nvPr>
            <p:ph idx="4294967295" type="body"/>
          </p:nvPr>
        </p:nvSpPr>
        <p:spPr>
          <a:xfrm>
            <a:off x="1884250" y="2031701"/>
            <a:ext cx="2257200" cy="3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Step 7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91" name="Shape 191"/>
          <p:cNvSpPr txBox="1"/>
          <p:nvPr>
            <p:ph idx="4294967295" type="body"/>
          </p:nvPr>
        </p:nvSpPr>
        <p:spPr>
          <a:xfrm>
            <a:off x="1884250" y="2650700"/>
            <a:ext cx="24717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Binding between multipro module - Arduino PPM encoder - PC</a:t>
            </a:r>
            <a:endParaRPr b="1" sz="1600"/>
          </a:p>
          <a:p>
            <a:pPr indent="0" lvl="0" marL="0" rtl="0"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b="1" sz="1600"/>
          </a:p>
        </p:txBody>
      </p:sp>
      <p:sp>
        <p:nvSpPr>
          <p:cNvPr id="192" name="Shape 192"/>
          <p:cNvSpPr/>
          <p:nvPr/>
        </p:nvSpPr>
        <p:spPr>
          <a:xfrm>
            <a:off x="4496677" y="1885000"/>
            <a:ext cx="2760600" cy="607800"/>
          </a:xfrm>
          <a:prstGeom prst="chevron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Shape 193"/>
          <p:cNvSpPr txBox="1"/>
          <p:nvPr>
            <p:ph idx="4294967295" type="body"/>
          </p:nvPr>
        </p:nvSpPr>
        <p:spPr>
          <a:xfrm>
            <a:off x="4788050" y="2031701"/>
            <a:ext cx="2257200" cy="3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Step 8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94" name="Shape 194"/>
          <p:cNvSpPr txBox="1"/>
          <p:nvPr>
            <p:ph idx="4294967295" type="body"/>
          </p:nvPr>
        </p:nvSpPr>
        <p:spPr>
          <a:xfrm>
            <a:off x="4788050" y="2650700"/>
            <a:ext cx="24717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Driver Ruby script to fly the Drone</a:t>
            </a:r>
            <a:endParaRPr b="1" sz="1600"/>
          </a:p>
          <a:p>
            <a:pPr indent="0" lvl="0" marL="0" rtl="0"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b="1" sz="16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Shape 199"/>
          <p:cNvPicPr preferRelativeResize="0"/>
          <p:nvPr/>
        </p:nvPicPr>
        <p:blipFill rotWithShape="1">
          <a:blip r:embed="rId3">
            <a:alphaModFix amt="76000"/>
          </a:blip>
          <a:srcRect b="6298" l="9802" r="10630" t="3212"/>
          <a:stretch/>
        </p:blipFill>
        <p:spPr>
          <a:xfrm rot="-5400000">
            <a:off x="2311650" y="-2006850"/>
            <a:ext cx="4525301" cy="9148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Shape 200"/>
          <p:cNvSpPr txBox="1"/>
          <p:nvPr>
            <p:ph type="title"/>
          </p:nvPr>
        </p:nvSpPr>
        <p:spPr>
          <a:xfrm>
            <a:off x="7017225" y="403685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DEMO</a:t>
            </a:r>
            <a:endParaRPr b="1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Implementation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Shape 210"/>
          <p:cNvPicPr preferRelativeResize="0"/>
          <p:nvPr/>
        </p:nvPicPr>
        <p:blipFill rotWithShape="1">
          <a:blip r:embed="rId3">
            <a:alphaModFix/>
          </a:blip>
          <a:srcRect b="6812" l="0" r="0" t="0"/>
          <a:stretch/>
        </p:blipFill>
        <p:spPr>
          <a:xfrm>
            <a:off x="152400" y="304800"/>
            <a:ext cx="8638525" cy="4508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 txBox="1"/>
          <p:nvPr>
            <p:ph idx="4294967295"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Pulse Position Modulation</a:t>
            </a:r>
            <a:endParaRPr/>
          </a:p>
        </p:txBody>
      </p:sp>
      <p:sp>
        <p:nvSpPr>
          <p:cNvPr id="216" name="Shape 216"/>
          <p:cNvSpPr txBox="1"/>
          <p:nvPr>
            <p:ph idx="4294967295" type="body"/>
          </p:nvPr>
        </p:nvSpPr>
        <p:spPr>
          <a:xfrm>
            <a:off x="311700" y="1901375"/>
            <a:ext cx="3311100" cy="176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"/>
              <a:t>Pulse width = 300.4 us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"/>
              <a:t>frame length = 22500 us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"/>
              <a:t>Each channel represents a period.</a:t>
            </a:r>
            <a:endParaRPr/>
          </a:p>
        </p:txBody>
      </p:sp>
      <p:pic>
        <p:nvPicPr>
          <p:cNvPr id="217" name="Shape 2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0800" y="1454950"/>
            <a:ext cx="5061500" cy="3182424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Shape 218"/>
          <p:cNvSpPr txBox="1"/>
          <p:nvPr>
            <p:ph idx="4294967295" type="body"/>
          </p:nvPr>
        </p:nvSpPr>
        <p:spPr>
          <a:xfrm>
            <a:off x="319500" y="4704425"/>
            <a:ext cx="5998800" cy="35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4"/>
              </a:rPr>
              <a:t>https://quadmeup.com/generate-ppm-signal-with-arduino/</a:t>
            </a:r>
            <a:endParaRPr sz="10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 txBox="1"/>
          <p:nvPr>
            <p:ph idx="4294967295"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PPM encoder</a:t>
            </a:r>
            <a:endParaRPr/>
          </a:p>
        </p:txBody>
      </p:sp>
      <p:sp>
        <p:nvSpPr>
          <p:cNvPr id="224" name="Shape 224"/>
          <p:cNvSpPr txBox="1"/>
          <p:nvPr>
            <p:ph idx="4294967295" type="body"/>
          </p:nvPr>
        </p:nvSpPr>
        <p:spPr>
          <a:xfrm>
            <a:off x="311700" y="1291775"/>
            <a:ext cx="4003500" cy="349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"/>
              <a:t>Defined in code: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/>
              <a:t>A Servo value array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/>
              <a:t>Timer 1 and Timer interru</a:t>
            </a:r>
            <a:r>
              <a:rPr lang="en"/>
              <a:t>pts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"/>
              <a:t>Get commands via serial communication with PC.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"/>
              <a:t>Update servo values array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"/>
              <a:t>Time interrupts will continuously generate ppm values from the array. </a:t>
            </a:r>
            <a:r>
              <a:rPr lang="en"/>
              <a:t> 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25" name="Shape 2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98875" y="1743350"/>
            <a:ext cx="4835000" cy="187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/>
          <p:nvPr>
            <p:ph idx="4294967295"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</a:t>
            </a:r>
            <a:endParaRPr/>
          </a:p>
        </p:txBody>
      </p:sp>
      <p:sp>
        <p:nvSpPr>
          <p:cNvPr id="92" name="Shape 92"/>
          <p:cNvSpPr txBox="1"/>
          <p:nvPr>
            <p:ph idx="4294967295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>
              <a:spcBef>
                <a:spcPts val="0"/>
              </a:spcBef>
              <a:spcAft>
                <a:spcPts val="0"/>
              </a:spcAft>
              <a:buSzPts val="2200"/>
              <a:buChar char="❖"/>
            </a:pPr>
            <a:r>
              <a:rPr lang="en" sz="2200"/>
              <a:t>Introduction</a:t>
            </a:r>
            <a:endParaRPr sz="2200"/>
          </a:p>
          <a:p>
            <a:pPr indent="-368300" lvl="0" marL="457200" rtl="0">
              <a:spcBef>
                <a:spcPts val="0"/>
              </a:spcBef>
              <a:spcAft>
                <a:spcPts val="0"/>
              </a:spcAft>
              <a:buSzPts val="2200"/>
              <a:buChar char="❖"/>
            </a:pPr>
            <a:r>
              <a:rPr lang="en" sz="2200"/>
              <a:t>Components used</a:t>
            </a:r>
            <a:endParaRPr sz="2200"/>
          </a:p>
          <a:p>
            <a:pPr indent="-368300" lvl="0" marL="457200" rtl="0">
              <a:spcBef>
                <a:spcPts val="0"/>
              </a:spcBef>
              <a:spcAft>
                <a:spcPts val="0"/>
              </a:spcAft>
              <a:buSzPts val="2200"/>
              <a:buChar char="❖"/>
            </a:pPr>
            <a:r>
              <a:rPr lang="en" sz="2200"/>
              <a:t>Approach</a:t>
            </a:r>
            <a:endParaRPr sz="2200"/>
          </a:p>
          <a:p>
            <a:pPr indent="-368300" lvl="0" marL="457200" rtl="0">
              <a:spcBef>
                <a:spcPts val="0"/>
              </a:spcBef>
              <a:spcAft>
                <a:spcPts val="0"/>
              </a:spcAft>
              <a:buSzPts val="2200"/>
              <a:buChar char="❖"/>
            </a:pPr>
            <a:r>
              <a:rPr lang="en" sz="2200"/>
              <a:t>Implementation</a:t>
            </a:r>
            <a:endParaRPr sz="2200"/>
          </a:p>
          <a:p>
            <a: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❖"/>
            </a:pPr>
            <a:r>
              <a:rPr lang="en" sz="2200"/>
              <a:t>Future Enhancements</a:t>
            </a:r>
            <a:endParaRPr sz="22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 txBox="1"/>
          <p:nvPr>
            <p:ph idx="4294967295"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Multiprotocol module</a:t>
            </a:r>
            <a:endParaRPr/>
          </a:p>
        </p:txBody>
      </p:sp>
      <p:pic>
        <p:nvPicPr>
          <p:cNvPr id="231" name="Shape 231"/>
          <p:cNvPicPr preferRelativeResize="0"/>
          <p:nvPr/>
        </p:nvPicPr>
        <p:blipFill rotWithShape="1">
          <a:blip r:embed="rId3">
            <a:alphaModFix/>
          </a:blip>
          <a:srcRect b="29758" l="8757" r="50755" t="27114"/>
          <a:stretch/>
        </p:blipFill>
        <p:spPr>
          <a:xfrm>
            <a:off x="4117625" y="1403475"/>
            <a:ext cx="4931773" cy="2955024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Shape 232"/>
          <p:cNvSpPr txBox="1"/>
          <p:nvPr>
            <p:ph idx="4294967295" type="body"/>
          </p:nvPr>
        </p:nvSpPr>
        <p:spPr>
          <a:xfrm>
            <a:off x="311700" y="1291775"/>
            <a:ext cx="4077600" cy="349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"/>
              <a:t>Receive</a:t>
            </a:r>
            <a:r>
              <a:rPr lang="en"/>
              <a:t> PPM signals from PPM encoder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"/>
              <a:t>Selects protocol as per the receiver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"/>
              <a:t>Selects frequency for communicating with receiver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"/>
              <a:t>Initiate binding sequence.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"/>
              <a:t>Start sending commands to drone receiver.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 txBox="1"/>
          <p:nvPr>
            <p:ph idx="4294967295"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Enhancements</a:t>
            </a:r>
            <a:endParaRPr/>
          </a:p>
        </p:txBody>
      </p:sp>
      <p:sp>
        <p:nvSpPr>
          <p:cNvPr id="238" name="Shape 238"/>
          <p:cNvSpPr txBox="1"/>
          <p:nvPr>
            <p:ph idx="4294967295" type="body"/>
          </p:nvPr>
        </p:nvSpPr>
        <p:spPr>
          <a:xfrm>
            <a:off x="311700" y="1367975"/>
            <a:ext cx="8268900" cy="189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"/>
              <a:t>Generate PPM signals from the same Arduino Pro Mini board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"/>
              <a:t>Include camera on the drone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"/>
              <a:t>Design a control loop to fly drone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"/>
              <a:t>Minimize the whole system to a USB device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 txBox="1"/>
          <p:nvPr>
            <p:ph idx="4294967295"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244" name="Shape 244"/>
          <p:cNvSpPr txBox="1"/>
          <p:nvPr>
            <p:ph idx="4294967295" type="body"/>
          </p:nvPr>
        </p:nvSpPr>
        <p:spPr>
          <a:xfrm>
            <a:off x="311700" y="1367975"/>
            <a:ext cx="8268900" cy="352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en" sz="1400" u="sng">
                <a:solidFill>
                  <a:schemeClr val="accent5"/>
                </a:solidFill>
                <a:hlinkClick r:id="rId3"/>
              </a:rPr>
              <a:t>https://quadmeup.com/generate-ppm-signal-with-arduino/</a:t>
            </a:r>
            <a:endParaRPr sz="1400"/>
          </a:p>
          <a:p>
            <a:pPr indent="-317500" lvl="0" marL="457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❖"/>
            </a:pPr>
            <a:r>
              <a:rPr lang="en" sz="1400" u="sng">
                <a:solidFill>
                  <a:schemeClr val="accent5"/>
                </a:solidFill>
                <a:hlinkClick r:id="rId4"/>
              </a:rPr>
              <a:t>https://github.com/goebish/nrf24_multipro</a:t>
            </a:r>
            <a:endParaRPr sz="1400"/>
          </a:p>
          <a:p>
            <a:pPr indent="-317500" lvl="0" marL="457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❖"/>
            </a:pPr>
            <a:r>
              <a:rPr lang="en" sz="1400" u="sng">
                <a:solidFill>
                  <a:schemeClr val="hlink"/>
                </a:solidFill>
                <a:hlinkClick r:id="rId5"/>
              </a:rPr>
              <a:t>https://www.ebay.de/itm/RC-Turnigy-9X-9Ch-Transmitter-w-Module-iA8-Receiver-Mode-1-AFHDS-2A-system-/222722657743?_trksid=p2385738.m4383.l4275.c10</a:t>
            </a:r>
            <a:endParaRPr sz="1400"/>
          </a:p>
          <a:p>
            <a:pPr indent="-317500" lvl="0" marL="4572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❖"/>
            </a:pPr>
            <a:r>
              <a:rPr lang="en" sz="1400" u="sng">
                <a:solidFill>
                  <a:schemeClr val="hlink"/>
                </a:solidFill>
                <a:hlinkClick r:id="rId6"/>
              </a:rPr>
              <a:t>https://github.com/goebish/nrf24_multipro</a:t>
            </a:r>
            <a:endParaRPr sz="1400"/>
          </a:p>
          <a:p>
            <a:pPr indent="-317500" lvl="0" marL="4572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❖"/>
            </a:pPr>
            <a:r>
              <a:rPr lang="en" sz="1400" u="sng">
                <a:solidFill>
                  <a:schemeClr val="accent5"/>
                </a:solidFill>
                <a:hlinkClick r:id="rId7"/>
              </a:rPr>
              <a:t>http://www.firstquadcopter.com/reviews/eachine-e010-mini-quadcopter-review/</a:t>
            </a:r>
            <a:endParaRPr sz="1400"/>
          </a:p>
          <a:p>
            <a:pPr indent="-317500" lvl="0" marL="4572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❖"/>
            </a:pPr>
            <a:r>
              <a:rPr lang="en" sz="1400" u="sng">
                <a:solidFill>
                  <a:schemeClr val="accent5"/>
                </a:solidFill>
                <a:hlinkClick r:id="rId8"/>
              </a:rPr>
              <a:t>https://www.robotshop.com/media/files/pdf/datasheet-wir020.pdf</a:t>
            </a:r>
            <a:endParaRPr sz="1400"/>
          </a:p>
          <a:p>
            <a:pPr indent="-317500" lvl="0" marL="4572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❖"/>
            </a:pPr>
            <a:r>
              <a:rPr lang="en" sz="1400" u="sng">
                <a:solidFill>
                  <a:schemeClr val="accent5"/>
                </a:solidFill>
                <a:hlinkClick r:id="rId9"/>
              </a:rPr>
              <a:t>http://www.hobbytronics.co.uk/arduino-uno-r3</a:t>
            </a:r>
            <a:endParaRPr sz="1400"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</a:t>
            </a:r>
            <a:endParaRPr/>
          </a:p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DANKESCHÖN</a:t>
            </a:r>
            <a:endParaRPr sz="30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/>
          <p:nvPr>
            <p:ph idx="4294967295"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</a:t>
            </a:r>
            <a:r>
              <a:rPr lang="en"/>
              <a:t> statement</a:t>
            </a:r>
            <a:endParaRPr/>
          </a:p>
        </p:txBody>
      </p:sp>
      <p:sp>
        <p:nvSpPr>
          <p:cNvPr id="103" name="Shape 103"/>
          <p:cNvSpPr txBox="1"/>
          <p:nvPr>
            <p:ph idx="4294967295" type="body"/>
          </p:nvPr>
        </p:nvSpPr>
        <p:spPr>
          <a:xfrm>
            <a:off x="311700" y="178160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Flying a mini-drone by giving</a:t>
            </a:r>
            <a:endParaRPr sz="2200"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200"/>
              <a:t>All the commands from the</a:t>
            </a:r>
            <a:endParaRPr sz="2200"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200"/>
              <a:t>Computer.</a:t>
            </a:r>
            <a:endParaRPr sz="2200"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200"/>
          </a:p>
        </p:txBody>
      </p:sp>
      <p:pic>
        <p:nvPicPr>
          <p:cNvPr id="104" name="Shape 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0300" y="1095800"/>
            <a:ext cx="4452009" cy="333899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3000"/>
              </a:srgbClr>
            </a:outerShdw>
            <a:reflection blurRad="0" dir="5400000" dist="38100" endA="0" endPos="3000" fadeDir="5400012" kx="0" rotWithShape="0" algn="bl" stPos="0" sy="-100000" ky="0"/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/>
          <p:nvPr>
            <p:ph idx="4294967295"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MOTIVATION</a:t>
            </a:r>
            <a:endParaRPr/>
          </a:p>
        </p:txBody>
      </p:sp>
      <p:sp>
        <p:nvSpPr>
          <p:cNvPr id="110" name="Shape 110" title="AsadVideo.mp4">
            <a:hlinkClick r:id="rId3"/>
          </p:cNvPr>
          <p:cNvSpPr/>
          <p:nvPr/>
        </p:nvSpPr>
        <p:spPr>
          <a:xfrm>
            <a:off x="2438400" y="1238250"/>
            <a:ext cx="4572000" cy="3429000"/>
          </a:xfrm>
          <a:prstGeom prst="rect">
            <a:avLst/>
          </a:prstGeom>
          <a:blipFill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 txBox="1"/>
          <p:nvPr>
            <p:ph idx="4294967295"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MOTIVATION</a:t>
            </a:r>
            <a:endParaRPr/>
          </a:p>
        </p:txBody>
      </p:sp>
      <p:sp>
        <p:nvSpPr>
          <p:cNvPr id="116" name="Shape 116"/>
          <p:cNvSpPr txBox="1"/>
          <p:nvPr>
            <p:ph idx="4294967295" type="body"/>
          </p:nvPr>
        </p:nvSpPr>
        <p:spPr>
          <a:xfrm>
            <a:off x="311700" y="1991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>
              <a:spcBef>
                <a:spcPts val="0"/>
              </a:spcBef>
              <a:spcAft>
                <a:spcPts val="0"/>
              </a:spcAft>
              <a:buSzPts val="2200"/>
              <a:buChar char="❖"/>
            </a:pPr>
            <a:r>
              <a:rPr lang="en" sz="2200"/>
              <a:t>Chance of working on Drones.</a:t>
            </a:r>
            <a:endParaRPr sz="2200"/>
          </a:p>
          <a:p>
            <a:pPr indent="-368300" lvl="0" marL="457200" rtl="0">
              <a:spcBef>
                <a:spcPts val="0"/>
              </a:spcBef>
              <a:spcAft>
                <a:spcPts val="0"/>
              </a:spcAft>
              <a:buSzPts val="2200"/>
              <a:buChar char="❖"/>
            </a:pPr>
            <a:r>
              <a:rPr lang="en" sz="2200"/>
              <a:t>Research</a:t>
            </a:r>
            <a:endParaRPr sz="2200"/>
          </a:p>
          <a:p>
            <a:pPr indent="-368300" lvl="0" marL="457200" rtl="0">
              <a:spcBef>
                <a:spcPts val="0"/>
              </a:spcBef>
              <a:spcAft>
                <a:spcPts val="0"/>
              </a:spcAft>
              <a:buSzPts val="2200"/>
              <a:buChar char="❖"/>
            </a:pPr>
            <a:r>
              <a:rPr lang="en" sz="2200"/>
              <a:t>Extremely difficult challenges</a:t>
            </a:r>
            <a:endParaRPr sz="2200"/>
          </a:p>
          <a:p>
            <a:pPr indent="-368300" lvl="0" marL="457200" rtl="0">
              <a:spcBef>
                <a:spcPts val="0"/>
              </a:spcBef>
              <a:spcAft>
                <a:spcPts val="0"/>
              </a:spcAft>
              <a:buSzPts val="2200"/>
              <a:buChar char="❖"/>
            </a:pPr>
            <a:r>
              <a:rPr lang="en" sz="2200"/>
              <a:t>Initial step</a:t>
            </a:r>
            <a:endParaRPr sz="22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Components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 txBox="1"/>
          <p:nvPr>
            <p:ph idx="4294967295"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Arduino Uno R3 - (Original Made in Italy)</a:t>
            </a:r>
            <a:endParaRPr/>
          </a:p>
        </p:txBody>
      </p:sp>
      <p:sp>
        <p:nvSpPr>
          <p:cNvPr id="127" name="Shape 127"/>
          <p:cNvSpPr txBox="1"/>
          <p:nvPr>
            <p:ph idx="4294967295" type="body"/>
          </p:nvPr>
        </p:nvSpPr>
        <p:spPr>
          <a:xfrm>
            <a:off x="311700" y="1458475"/>
            <a:ext cx="4263000" cy="316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"/>
              <a:t>Atmega328p</a:t>
            </a:r>
            <a:r>
              <a:rPr lang="en"/>
              <a:t> on board chip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"/>
              <a:t>14 Digital I/O pins from which 6 PWM pins and 6 analog pins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"/>
              <a:t>SRAM = 2KB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"/>
              <a:t>EEPROM = 1KB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"/>
              <a:t>Flash memory = 32KB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"/>
              <a:t>Clock Speed = 16Mhz</a:t>
            </a:r>
            <a:endParaRPr/>
          </a:p>
        </p:txBody>
      </p:sp>
      <p:pic>
        <p:nvPicPr>
          <p:cNvPr id="128" name="Shape 128"/>
          <p:cNvPicPr preferRelativeResize="0"/>
          <p:nvPr/>
        </p:nvPicPr>
        <p:blipFill rotWithShape="1">
          <a:blip r:embed="rId3">
            <a:alphaModFix/>
          </a:blip>
          <a:srcRect b="31929" l="0" r="2959" t="26327"/>
          <a:stretch/>
        </p:blipFill>
        <p:spPr>
          <a:xfrm>
            <a:off x="4699667" y="1229872"/>
            <a:ext cx="4132633" cy="3160525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Shape 129"/>
          <p:cNvSpPr txBox="1"/>
          <p:nvPr>
            <p:ph idx="4294967295" type="body"/>
          </p:nvPr>
        </p:nvSpPr>
        <p:spPr>
          <a:xfrm>
            <a:off x="319500" y="4615875"/>
            <a:ext cx="5998800" cy="33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4"/>
              </a:rPr>
              <a:t>http://www.hobbytronics.co.uk/arduino-uno-r3</a:t>
            </a:r>
            <a:endParaRPr sz="1000"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0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/>
          <p:nvPr>
            <p:ph idx="4294967295"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nRF24L01 multiprotocol RC Transceiver</a:t>
            </a:r>
            <a:endParaRPr/>
          </a:p>
        </p:txBody>
      </p:sp>
      <p:pic>
        <p:nvPicPr>
          <p:cNvPr id="135" name="Shape 135"/>
          <p:cNvPicPr preferRelativeResize="0"/>
          <p:nvPr/>
        </p:nvPicPr>
        <p:blipFill rotWithShape="1">
          <a:blip r:embed="rId3">
            <a:alphaModFix/>
          </a:blip>
          <a:srcRect b="35812" l="20878" r="42356" t="24386"/>
          <a:stretch/>
        </p:blipFill>
        <p:spPr>
          <a:xfrm>
            <a:off x="5045225" y="2670650"/>
            <a:ext cx="3634673" cy="2213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Shape 136"/>
          <p:cNvPicPr preferRelativeResize="0"/>
          <p:nvPr/>
        </p:nvPicPr>
        <p:blipFill rotWithShape="1">
          <a:blip r:embed="rId4">
            <a:alphaModFix/>
          </a:blip>
          <a:srcRect b="29758" l="8759" r="0" t="27114"/>
          <a:stretch/>
        </p:blipFill>
        <p:spPr>
          <a:xfrm>
            <a:off x="4596800" y="1483700"/>
            <a:ext cx="4464102" cy="1186949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Shape 137"/>
          <p:cNvSpPr txBox="1"/>
          <p:nvPr>
            <p:ph idx="1" type="body"/>
          </p:nvPr>
        </p:nvSpPr>
        <p:spPr>
          <a:xfrm>
            <a:off x="311700" y="1458475"/>
            <a:ext cx="4263000" cy="298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"/>
              <a:t>Combination of 3 modules</a:t>
            </a:r>
            <a:endParaRPr/>
          </a:p>
          <a:p>
            <a:pPr indent="-3429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n"/>
              <a:t>Arduino Pro mini</a:t>
            </a:r>
            <a:endParaRPr/>
          </a:p>
          <a:p>
            <a:pPr indent="-3429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n"/>
              <a:t>nRF24L01 + PA + LNA wireless module</a:t>
            </a:r>
            <a:endParaRPr/>
          </a:p>
          <a:p>
            <a:pPr indent="-3429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n"/>
              <a:t>nRF24L01 adapter</a:t>
            </a:r>
            <a:endParaRPr/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"/>
              <a:t>~120 foots along with obstacles</a:t>
            </a:r>
            <a:endParaRPr/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"/>
              <a:t>Can operate on 3 modes, 2 mbps, 1 mbps and 250 kbps</a:t>
            </a:r>
            <a:endParaRPr/>
          </a:p>
        </p:txBody>
      </p:sp>
      <p:sp>
        <p:nvSpPr>
          <p:cNvPr id="138" name="Shape 138"/>
          <p:cNvSpPr txBox="1"/>
          <p:nvPr>
            <p:ph idx="1" type="body"/>
          </p:nvPr>
        </p:nvSpPr>
        <p:spPr>
          <a:xfrm>
            <a:off x="319500" y="4615875"/>
            <a:ext cx="5998800" cy="33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5"/>
              </a:rPr>
              <a:t>https://github.com/goebish/nrf24_multipro</a:t>
            </a:r>
            <a:endParaRPr sz="10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6"/>
              </a:rPr>
              <a:t>https://www.robotshop.com/media/files/pdf/datasheet-wir020.pdf</a:t>
            </a:r>
            <a:endParaRPr sz="10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